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6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28" r:id="rId14"/>
    <p:sldId id="34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519CE-4DDF-0E4A-81EA-226A27D26375}" v="2" dt="2025-03-24T16:20:37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1"/>
    <p:restoredTop sz="94703"/>
  </p:normalViewPr>
  <p:slideViewPr>
    <p:cSldViewPr snapToGrid="0" showGuides="1">
      <p:cViewPr varScale="1">
        <p:scale>
          <a:sx n="139" d="100"/>
          <a:sy n="139" d="100"/>
        </p:scale>
        <p:origin x="243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F51519CE-4DDF-0E4A-81EA-226A27D26375}"/>
    <pc:docChg chg="modSld">
      <pc:chgData name="Lobke Mentrop" userId="a5fd0953-9758-4754-b4a9-626fc4b84425" providerId="ADAL" clId="{F51519CE-4DDF-0E4A-81EA-226A27D26375}" dt="2025-03-24T16:20:37.151" v="1" actId="20577"/>
      <pc:docMkLst>
        <pc:docMk/>
      </pc:docMkLst>
      <pc:sldChg chg="modSp">
        <pc:chgData name="Lobke Mentrop" userId="a5fd0953-9758-4754-b4a9-626fc4b84425" providerId="ADAL" clId="{F51519CE-4DDF-0E4A-81EA-226A27D26375}" dt="2025-03-24T16:20:37.151" v="1" actId="20577"/>
        <pc:sldMkLst>
          <pc:docMk/>
          <pc:sldMk cId="3503189079" sldId="332"/>
        </pc:sldMkLst>
        <pc:spChg chg="mod">
          <ac:chgData name="Lobke Mentrop" userId="a5fd0953-9758-4754-b4a9-626fc4b84425" providerId="ADAL" clId="{F51519CE-4DDF-0E4A-81EA-226A27D26375}" dt="2025-03-24T16:20:37.151" v="1" actId="20577"/>
          <ac:spMkLst>
            <pc:docMk/>
            <pc:sldMk cId="3503189079" sldId="332"/>
            <ac:spMk id="9" creationId="{728CBF4B-B471-5B33-F526-4F2E57AB6F5C}"/>
          </ac:spMkLst>
        </pc:spChg>
      </pc:sldChg>
      <pc:sldChg chg="modSp">
        <pc:chgData name="Lobke Mentrop" userId="a5fd0953-9758-4754-b4a9-626fc4b84425" providerId="ADAL" clId="{F51519CE-4DDF-0E4A-81EA-226A27D26375}" dt="2025-03-24T16:20:19.126" v="0" actId="20577"/>
        <pc:sldMkLst>
          <pc:docMk/>
          <pc:sldMk cId="3353242152" sldId="346"/>
        </pc:sldMkLst>
        <pc:spChg chg="mod">
          <ac:chgData name="Lobke Mentrop" userId="a5fd0953-9758-4754-b4a9-626fc4b84425" providerId="ADAL" clId="{F51519CE-4DDF-0E4A-81EA-226A27D26375}" dt="2025-03-24T16:20:19.126" v="0" actId="20577"/>
          <ac:spMkLst>
            <pc:docMk/>
            <pc:sldMk cId="3353242152" sldId="346"/>
            <ac:spMk id="5" creationId="{329925D9-D589-560E-F1BC-73D566C6A5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The accident type "Contact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work</a:t>
            </a:r>
            <a:r>
              <a:rPr lang="nl-NL" altLang="nl-NL" dirty="0"/>
              <a:t> equipment or object" is common in </a:t>
            </a:r>
            <a:r>
              <a:rPr lang="nl-NL" altLang="nl-NL" dirty="0" err="1"/>
              <a:t>the</a:t>
            </a:r>
            <a:r>
              <a:rPr lang="nl-NL" altLang="nl-NL" dirty="0"/>
              <a:t> Industrial sector (42% of </a:t>
            </a:r>
            <a:r>
              <a:rPr lang="nl-NL" altLang="nl-NL" dirty="0" err="1"/>
              <a:t>accidents</a:t>
            </a:r>
            <a:r>
              <a:rPr lang="nl-NL" altLang="nl-NL" dirty="0"/>
              <a:t> in </a:t>
            </a:r>
            <a:r>
              <a:rPr lang="nl-NL" altLang="nl-NL" dirty="0" err="1"/>
              <a:t>that</a:t>
            </a:r>
            <a:r>
              <a:rPr lang="nl-NL" altLang="nl-NL" dirty="0"/>
              <a:t> sector). The </a:t>
            </a:r>
            <a:r>
              <a:rPr lang="nl-NL" altLang="nl-NL" dirty="0" err="1"/>
              <a:t>majority</a:t>
            </a:r>
            <a:r>
              <a:rPr lang="nl-NL" altLang="nl-NL" dirty="0"/>
              <a:t> of </a:t>
            </a:r>
            <a:r>
              <a:rPr lang="nl-NL" altLang="nl-NL" dirty="0" err="1"/>
              <a:t>accidents</a:t>
            </a:r>
            <a:r>
              <a:rPr lang="nl-NL" altLang="nl-NL" dirty="0"/>
              <a:t> </a:t>
            </a:r>
            <a:r>
              <a:rPr lang="nl-NL" altLang="nl-NL" dirty="0" err="1"/>
              <a:t>involve</a:t>
            </a:r>
            <a:r>
              <a:rPr lang="nl-NL" altLang="nl-NL" dirty="0"/>
              <a:t> </a:t>
            </a:r>
            <a:r>
              <a:rPr lang="nl-NL" altLang="nl-NL" dirty="0" err="1"/>
              <a:t>accidents</a:t>
            </a:r>
            <a:r>
              <a:rPr lang="nl-NL" altLang="nl-NL" dirty="0"/>
              <a:t> in </a:t>
            </a:r>
            <a:r>
              <a:rPr lang="nl-NL" altLang="nl-NL" dirty="0" err="1"/>
              <a:t>which</a:t>
            </a:r>
            <a:r>
              <a:rPr lang="nl-NL" altLang="nl-NL" dirty="0"/>
              <a:t>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victim</a:t>
            </a:r>
            <a:r>
              <a:rPr lang="nl-NL" altLang="nl-NL" dirty="0"/>
              <a:t> </a:t>
            </a:r>
            <a:r>
              <a:rPr lang="nl-NL" altLang="nl-NL" dirty="0" err="1"/>
              <a:t>came</a:t>
            </a:r>
            <a:r>
              <a:rPr lang="nl-NL" altLang="nl-NL" dirty="0"/>
              <a:t> </a:t>
            </a:r>
            <a:r>
              <a:rPr lang="nl-NL" altLang="nl-NL" dirty="0" err="1"/>
              <a:t>into</a:t>
            </a:r>
            <a:r>
              <a:rPr lang="nl-NL" altLang="nl-NL" dirty="0"/>
              <a:t> contact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moving</a:t>
            </a:r>
            <a:r>
              <a:rPr lang="nl-NL" altLang="nl-NL" dirty="0"/>
              <a:t> </a:t>
            </a:r>
            <a:r>
              <a:rPr lang="nl-NL" altLang="nl-NL" dirty="0" err="1"/>
              <a:t>parts</a:t>
            </a:r>
            <a:r>
              <a:rPr lang="nl-NL" altLang="nl-NL" dirty="0"/>
              <a:t> of a machine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The type of </a:t>
            </a:r>
            <a:r>
              <a:rPr lang="nl-NL" dirty="0" err="1"/>
              <a:t>protection</a:t>
            </a:r>
            <a:r>
              <a:rPr lang="nl-NL" dirty="0"/>
              <a:t> </a:t>
            </a:r>
            <a:r>
              <a:rPr lang="nl-NL" dirty="0" err="1"/>
              <a:t>depends</a:t>
            </a:r>
            <a:r>
              <a:rPr lang="nl-NL" dirty="0"/>
              <a:t> </a:t>
            </a:r>
            <a:r>
              <a:rPr lang="nl-NL" dirty="0" err="1"/>
              <a:t>partly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of </a:t>
            </a:r>
            <a:r>
              <a:rPr lang="nl-NL" dirty="0" err="1"/>
              <a:t>manufacture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machine;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5xBeter </a:t>
            </a:r>
            <a:r>
              <a:rPr lang="nl-NL" dirty="0" err="1"/>
              <a:t>improvement</a:t>
            </a:r>
            <a:r>
              <a:rPr lang="nl-NL" dirty="0"/>
              <a:t> check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pPr rtl="0"/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Bending machine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pPr rtl="0"/>
            <a:r>
              <a:rPr lang="en-gb" sz="20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Company name and date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" name="Afbeelding 5" descr="Afbeelding met kleding, persoon, overdekt, engineering&#10;&#10;Automatisch gegenereerde beschrijving">
            <a:extLst>
              <a:ext uri="{FF2B5EF4-FFF2-40B4-BE49-F238E27FC236}">
                <a16:creationId xmlns:a16="http://schemas.microsoft.com/office/drawing/2014/main" id="{D49C4E52-42D6-16BD-A310-8BBC544E97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47" b="18321"/>
          <a:stretch/>
        </p:blipFill>
        <p:spPr>
          <a:xfrm>
            <a:off x="843169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machine, engineering, schermopname, overdekt&#10;&#10;Door AI gegenereerde inhoud is mogelijk onjuist.">
            <a:extLst>
              <a:ext uri="{FF2B5EF4-FFF2-40B4-BE49-F238E27FC236}">
                <a16:creationId xmlns:a16="http://schemas.microsoft.com/office/drawing/2014/main" id="{4CD33DBC-B7D3-EE0C-943C-4051C781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39" r="12475"/>
          <a:stretch>
            <a:fillRect/>
          </a:stretch>
        </p:blipFill>
        <p:spPr>
          <a:xfrm>
            <a:off x="6803665" y="1771457"/>
            <a:ext cx="4540195" cy="3911330"/>
          </a:xfrm>
          <a:prstGeom prst="rect">
            <a:avLst/>
          </a:prstGeom>
        </p:spPr>
      </p:pic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457" b="51404"/>
          <a:stretch/>
        </p:blipFill>
        <p:spPr>
          <a:xfrm>
            <a:off x="-1" y="1444623"/>
            <a:ext cx="2432807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Bending machine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Top 3 accidents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</a:p>
        </p:txBody>
      </p:sp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rtl="0" eaLnBrk="1" hangingPunct="1">
              <a:buFontTx/>
              <a:buNone/>
              <a:defRPr/>
            </a:pPr>
            <a:r>
              <a:rPr lang="en-gb" sz="1400" b="0" i="0" u="none" baseline="0">
                <a:solidFill>
                  <a:schemeClr val="bg1"/>
                </a:solidFill>
              </a:rPr>
              <a:t>Source: Work Accident Monitor 2023 – Dutch Labour Inspectorate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394" r="1" b="51404"/>
          <a:stretch>
            <a:fillRect/>
          </a:stretch>
        </p:blipFill>
        <p:spPr>
          <a:xfrm>
            <a:off x="0" y="1407753"/>
            <a:ext cx="3933223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Large proportion of the number of reported occupational accidents.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57323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Contact with work equipment or object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Bending machine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Tx/>
              <a:buNone/>
              <a:defRPr/>
            </a:pPr>
            <a:r>
              <a:rPr lang="en-gb" b="0" i="0" u="none" baseline="0"/>
              <a:t>Accident investigations completed in 2023, broken down by accident 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Bending machine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645" b="51404"/>
          <a:stretch>
            <a:fillRect/>
          </a:stretch>
        </p:blipFill>
        <p:spPr>
          <a:xfrm>
            <a:off x="0" y="1407753"/>
            <a:ext cx="4069147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69E6DCD-84B5-545E-2097-B43C33A7067A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DB8F4AC-4FE5-7A3F-F268-90C4DFD26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Guard missing.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637A198-43C0-3DF8-6598-1ABAB44FFA2F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5441450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missing, but insufficiently effective.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39371D0-488D-D6F9-0D92-006DFDCABE4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removed.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0723AE4-D937-93C5-0148-C62A16175D19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Incorrect operation.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0865506-EA39-67B8-3904-C6FBE80BADC4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Cause of contact with moving parts: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279048" cy="589230"/>
          </a:xfrm>
        </p:spPr>
        <p:txBody>
          <a:bodyPr>
            <a:noAutofit/>
          </a:bodyPr>
          <a:lstStyle/>
          <a:p>
            <a:pPr marL="457200" indent="-457200" algn="l" rtl="0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Foot control: </a:t>
            </a: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hands in the danger zone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3168" y="3429000"/>
            <a:ext cx="10334458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 rtl="0">
              <a:lnSpc>
                <a:spcPct val="100000"/>
              </a:lnSpc>
              <a:buFont typeface="+mj-lt"/>
              <a:buAutoNum type="arabicPeriod" startAt="2"/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Miscommunication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 when two people are working on one bending machine.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4232717"/>
            <a:ext cx="10246675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 rtl="0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Reaching in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 (correcting the workpiece while the bending machine is in operation).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5169123"/>
            <a:ext cx="10334458" cy="1495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 rtl="0">
              <a:lnSpc>
                <a:spcPct val="100000"/>
              </a:lnSpc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Serious and permanent injury:</a:t>
            </a:r>
          </a:p>
          <a:p>
            <a:pPr marL="457200" algn="l" rtl="0">
              <a:lnSpc>
                <a:spcPct val="100000"/>
              </a:lnSpc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Amputation and fractures of fingers or fingertips resulting in loss of function.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Bending machine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70" r="1" b="51404"/>
          <a:stretch>
            <a:fillRect/>
          </a:stretch>
        </p:blipFill>
        <p:spPr>
          <a:xfrm>
            <a:off x="0" y="1407753"/>
            <a:ext cx="6670887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596043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Accidents involving bending machine: top 3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13347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buClr>
                <a:srgbClr val="E30613"/>
              </a:buClr>
              <a:defRPr/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whether: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2963659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sides of the bending machine are shielded.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Bending machine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836" b="51404"/>
          <a:stretch>
            <a:fillRect/>
          </a:stretch>
        </p:blipFill>
        <p:spPr>
          <a:xfrm>
            <a:off x="-1" y="1407753"/>
            <a:ext cx="3043867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03046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rear of the bending machine is shielded.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006396"/>
            <a:ext cx="11343860" cy="828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bending machine is equipped with a light curtain, laser beam protection, two-hand control with support device or other appropriate safety option - </a:t>
            </a:r>
            <a:r>
              <a:rPr lang="en-gb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see Improvement Check of 5xBeter</a:t>
            </a: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nl-NL" sz="200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9" y="4870375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emergency stop is readily accessible during use.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450247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the power cables, plugs and connections are undamaged.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92" r="1" b="51404"/>
          <a:stretch>
            <a:fillRect/>
          </a:stretch>
        </p:blipFill>
        <p:spPr>
          <a:xfrm>
            <a:off x="0" y="1411363"/>
            <a:ext cx="4493007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4758577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Only use the bending machine if you are authorised to do so.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Bending machine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458403"/>
            <a:ext cx="439685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Test the safety devices and the emergency stop.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275978"/>
            <a:ext cx="533277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 alert to the risk of entrapment between the product being bent and the bending machine (secondary entrapment hazard).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425802"/>
            <a:ext cx="517227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When bending with several people, ensure good and clear communication!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620712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Prevent clothing, jewellery and hair from getting caught.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45840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Never bypass safety devices.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962118"/>
            <a:ext cx="5684336" cy="839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safety devices are missing or have been bypassed, discuss this with your manager.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2FCADE4-9E1D-F066-FD3D-F92D3EFFCCBE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4779600"/>
            <a:ext cx="5567292" cy="839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not start work if you have any doubts about the safety of the machine; discuss this with your manager.</a:t>
            </a:r>
          </a:p>
        </p:txBody>
      </p:sp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022" b="51404"/>
          <a:stretch/>
        </p:blipFill>
        <p:spPr>
          <a:xfrm>
            <a:off x="0" y="1400379"/>
            <a:ext cx="3274541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29522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Bending machine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023" b="51404"/>
          <a:stretch>
            <a:fillRect/>
          </a:stretch>
        </p:blipFill>
        <p:spPr>
          <a:xfrm>
            <a:off x="-1" y="1400379"/>
            <a:ext cx="3184911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29522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Need help?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-1" y="2667002"/>
            <a:ext cx="12192000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buClr>
                <a:srgbClr val="E30613"/>
              </a:buClr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Discuss it with your manager or contact the health and safety officer.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 an Improvement Coach from 5xbeter: </a:t>
            </a:r>
            <a:r>
              <a:rPr lang="en-gb" sz="2000" b="1" i="0" u="sng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 call the </a:t>
            </a:r>
            <a:r>
              <a:rPr lang="en-gb" sz="20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Improvement Line: 0800 – 55 55 005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Bending machine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8E69BB-21AC-4C23-B630-5145B83B2E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80BD2F-7182-44CA-BEB7-67586ADF80A4}">
  <ds:schemaRefs>
    <ds:schemaRef ds:uri="cff0c8fd-28a4-4f13-a2ff-adbaff7ad42a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12fdb8f7-ceea-45b3-9244-f9361c6821f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a0361cd-42d1-45f5-afcd-cf31d520fd2e"/>
    <ds:schemaRef ds:uri="72982cc6-c024-4b6f-8e11-1f4ac6243d2b"/>
  </ds:schemaRefs>
</ds:datastoreItem>
</file>

<file path=customXml/itemProps3.xml><?xml version="1.0" encoding="utf-8"?>
<ds:datastoreItem xmlns:ds="http://schemas.openxmlformats.org/officeDocument/2006/customXml" ds:itemID="{4A54C032-D482-4E7C-B14B-4745E039337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587</Words>
  <Application>Microsoft Macintosh PowerPoint</Application>
  <PresentationFormat>Breedbeeld</PresentationFormat>
  <Paragraphs>63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Toolbox Machine Safety: Bending machine</vt:lpstr>
      <vt:lpstr>Contents</vt:lpstr>
      <vt:lpstr>PowerPoint-presentatie</vt:lpstr>
      <vt:lpstr>Guard missing.</vt:lpstr>
      <vt:lpstr>Foot control: hands in the danger zone.</vt:lpstr>
      <vt:lpstr>Check whether: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Twan Schellekens</cp:lastModifiedBy>
  <cp:revision>169</cp:revision>
  <dcterms:created xsi:type="dcterms:W3CDTF">2024-07-18T10:20:34Z</dcterms:created>
  <dcterms:modified xsi:type="dcterms:W3CDTF">2025-09-29T09:01:43Z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